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15"/>
  </p:notesMasterIdLst>
  <p:handoutMasterIdLst>
    <p:handoutMasterId r:id="rId16"/>
  </p:handoutMasterIdLst>
  <p:sldIdLst>
    <p:sldId id="356" r:id="rId2"/>
    <p:sldId id="370" r:id="rId3"/>
    <p:sldId id="378" r:id="rId4"/>
    <p:sldId id="379" r:id="rId5"/>
    <p:sldId id="380" r:id="rId6"/>
    <p:sldId id="372" r:id="rId7"/>
    <p:sldId id="371" r:id="rId8"/>
    <p:sldId id="373" r:id="rId9"/>
    <p:sldId id="381" r:id="rId10"/>
    <p:sldId id="375" r:id="rId11"/>
    <p:sldId id="376" r:id="rId12"/>
    <p:sldId id="382" r:id="rId13"/>
    <p:sldId id="384" r:id="rId14"/>
  </p:sldIdLst>
  <p:sldSz cx="20318413" cy="15238413"/>
  <p:notesSz cx="6858000" cy="9144000"/>
  <p:defaultTextStyle>
    <a:defPPr>
      <a:defRPr lang="en-US"/>
    </a:defPPr>
    <a:lvl1pPr marL="0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1pPr>
    <a:lvl2pPr marL="853195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2pPr>
    <a:lvl3pPr marL="1706387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3pPr>
    <a:lvl4pPr marL="2559580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4pPr>
    <a:lvl5pPr marL="3412772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5pPr>
    <a:lvl6pPr marL="4265967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6pPr>
    <a:lvl7pPr marL="5119159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7pPr>
    <a:lvl8pPr marL="5972352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8pPr>
    <a:lvl9pPr marL="6825546" algn="l" defTabSz="1706387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0">
          <p15:clr>
            <a:srgbClr val="A4A3A4"/>
          </p15:clr>
        </p15:guide>
        <p15:guide id="2" pos="64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38"/>
    <a:srgbClr val="EA4A1A"/>
    <a:srgbClr val="282828"/>
    <a:srgbClr val="E84C1C"/>
    <a:srgbClr val="FDDBD4"/>
    <a:srgbClr val="F9BAA9"/>
    <a:srgbClr val="FDDCD5"/>
    <a:srgbClr val="F8B9A9"/>
    <a:srgbClr val="FCDBD4"/>
    <a:srgbClr val="B6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09" autoAdjust="0"/>
    <p:restoredTop sz="50000" autoAdjust="0"/>
  </p:normalViewPr>
  <p:slideViewPr>
    <p:cSldViewPr snapToGrid="0" snapToObjects="1">
      <p:cViewPr varScale="1">
        <p:scale>
          <a:sx n="54" d="100"/>
          <a:sy n="54" d="100"/>
        </p:scale>
        <p:origin x="296" y="656"/>
      </p:cViewPr>
      <p:guideLst>
        <p:guide orient="horz" pos="4800"/>
        <p:guide pos="64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9665E-3D3B-8B4D-954D-E397ADC14DFE}" type="datetimeFigureOut">
              <a:rPr lang="es-ES_tradnl" smtClean="0"/>
              <a:t>22/11/18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7D42F-A6EB-544A-979A-9F00E2B30E4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4716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BDB8-5EA8-584A-A1B5-FA3F9CCD2136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BA235-B99D-E043-9B30-DFFC8EF9F6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8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53195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706387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559580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412772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265967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5119159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972352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825546" algn="l" defTabSz="170638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881" y="4733788"/>
            <a:ext cx="17270651" cy="3266382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7762" y="8635101"/>
            <a:ext cx="14222889" cy="389426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1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3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6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78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94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0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25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292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2209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730849" y="610249"/>
            <a:ext cx="4571643" cy="1300203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015920" y="610249"/>
            <a:ext cx="13376289" cy="1300203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635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" y="3"/>
            <a:ext cx="21918641" cy="15777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378966" y="12260657"/>
            <a:ext cx="216275" cy="4625868"/>
          </a:xfrm>
          <a:prstGeom prst="rect">
            <a:avLst/>
          </a:prstGeom>
        </p:spPr>
      </p:pic>
      <p:sp>
        <p:nvSpPr>
          <p:cNvPr id="5" name="Rectangle 33"/>
          <p:cNvSpPr/>
          <p:nvPr userDrawn="1"/>
        </p:nvSpPr>
        <p:spPr>
          <a:xfrm>
            <a:off x="7298953" y="8323426"/>
            <a:ext cx="5789514" cy="83276"/>
          </a:xfrm>
          <a:prstGeom prst="rect">
            <a:avLst/>
          </a:prstGeom>
          <a:gradFill>
            <a:gsLst>
              <a:gs pos="0">
                <a:srgbClr val="ED4B1C">
                  <a:alpha val="87000"/>
                </a:srgbClr>
              </a:gs>
              <a:gs pos="91000">
                <a:srgbClr val="E7491E">
                  <a:alpha val="87000"/>
                </a:srgbClr>
              </a:gs>
            </a:gsLst>
            <a:lin ang="5400000" scaled="1"/>
          </a:gradFill>
          <a:ln>
            <a:noFill/>
          </a:ln>
          <a:effectLst>
            <a:outerShdw blurRad="50800" dist="508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75679"/>
            <a:ext cx="20318413" cy="15187343"/>
          </a:xfrm>
          <a:prstGeom prst="rect">
            <a:avLst/>
          </a:prstGeom>
          <a:solidFill>
            <a:srgbClr val="EDECE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6" y="2295503"/>
            <a:ext cx="18815062" cy="12131910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6" y="478108"/>
            <a:ext cx="19014144" cy="2768601"/>
          </a:xfrm>
          <a:prstGeom prst="rect">
            <a:avLst/>
          </a:prstGeom>
        </p:spPr>
      </p:pic>
      <p:sp>
        <p:nvSpPr>
          <p:cNvPr id="10" name="Rectangle 31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pic>
        <p:nvPicPr>
          <p:cNvPr id="11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069" y="272774"/>
            <a:ext cx="2222500" cy="1562100"/>
          </a:xfrm>
          <a:prstGeom prst="rect">
            <a:avLst/>
          </a:prstGeom>
        </p:spPr>
      </p:pic>
      <p:pic>
        <p:nvPicPr>
          <p:cNvPr id="17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870" y="6040926"/>
            <a:ext cx="8794811" cy="2768601"/>
          </a:xfrm>
          <a:prstGeom prst="rect">
            <a:avLst/>
          </a:prstGeom>
        </p:spPr>
      </p:pic>
      <p:pic>
        <p:nvPicPr>
          <p:cNvPr id="18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54" y="6040926"/>
            <a:ext cx="8794811" cy="2768601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31346" y="14300363"/>
            <a:ext cx="967753" cy="811304"/>
          </a:xfrm>
          <a:prstGeom prst="rect">
            <a:avLst/>
          </a:prstGeom>
        </p:spPr>
        <p:txBody>
          <a:bodyPr/>
          <a:lstStyle>
            <a:lvl1pPr>
              <a:defRPr sz="3100" b="1">
                <a:solidFill>
                  <a:schemeClr val="tx1">
                    <a:lumMod val="75000"/>
                    <a:lumOff val="2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divisió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75679"/>
            <a:ext cx="20318413" cy="15187343"/>
          </a:xfrm>
          <a:prstGeom prst="rect">
            <a:avLst/>
          </a:prstGeom>
          <a:solidFill>
            <a:srgbClr val="EDECE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6" y="2295503"/>
            <a:ext cx="18815062" cy="12131910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6" y="478108"/>
            <a:ext cx="19014144" cy="2768601"/>
          </a:xfrm>
          <a:prstGeom prst="rect">
            <a:avLst/>
          </a:prstGeom>
        </p:spPr>
      </p:pic>
      <p:sp>
        <p:nvSpPr>
          <p:cNvPr id="10" name="Rectangle 31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pic>
        <p:nvPicPr>
          <p:cNvPr id="11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069" y="272774"/>
            <a:ext cx="2222500" cy="1562100"/>
          </a:xfrm>
          <a:prstGeom prst="rect">
            <a:avLst/>
          </a:prstGeom>
        </p:spPr>
      </p:pic>
      <p:pic>
        <p:nvPicPr>
          <p:cNvPr id="12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6" y="4392816"/>
            <a:ext cx="8742946" cy="3142028"/>
          </a:xfrm>
          <a:prstGeom prst="rect">
            <a:avLst/>
          </a:prstGeom>
        </p:spPr>
      </p:pic>
      <p:pic>
        <p:nvPicPr>
          <p:cNvPr id="13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9" y="13725775"/>
            <a:ext cx="8794378" cy="23174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31346" y="14300363"/>
            <a:ext cx="967753" cy="811304"/>
          </a:xfrm>
          <a:prstGeom prst="rect">
            <a:avLst/>
          </a:prstGeom>
        </p:spPr>
        <p:txBody>
          <a:bodyPr/>
          <a:lstStyle>
            <a:lvl1pPr>
              <a:defRPr sz="3100" b="1">
                <a:solidFill>
                  <a:schemeClr val="tx1">
                    <a:lumMod val="75000"/>
                    <a:lumOff val="2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57"/>
            <a:ext cx="20318413" cy="15238811"/>
          </a:xfrm>
          <a:prstGeom prst="rect">
            <a:avLst/>
          </a:prstGeom>
        </p:spPr>
      </p:pic>
      <p:sp>
        <p:nvSpPr>
          <p:cNvPr id="4" name="Rectangle 7"/>
          <p:cNvSpPr/>
          <p:nvPr userDrawn="1"/>
        </p:nvSpPr>
        <p:spPr>
          <a:xfrm>
            <a:off x="0" y="63633"/>
            <a:ext cx="20318413" cy="15187343"/>
          </a:xfrm>
          <a:prstGeom prst="rect">
            <a:avLst/>
          </a:prstGeom>
          <a:solidFill>
            <a:srgbClr val="EDECE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6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069" y="272774"/>
            <a:ext cx="2222500" cy="1562100"/>
          </a:xfrm>
          <a:prstGeom prst="rect">
            <a:avLst/>
          </a:prstGeom>
        </p:spPr>
      </p:pic>
      <p:sp>
        <p:nvSpPr>
          <p:cNvPr id="7" name="Rectangle 17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8" name="Rectangle 11"/>
          <p:cNvSpPr/>
          <p:nvPr userDrawn="1"/>
        </p:nvSpPr>
        <p:spPr>
          <a:xfrm>
            <a:off x="7210269" y="2206327"/>
            <a:ext cx="12328528" cy="87171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Rectangle 12"/>
          <p:cNvSpPr/>
          <p:nvPr userDrawn="1"/>
        </p:nvSpPr>
        <p:spPr>
          <a:xfrm>
            <a:off x="6508377" y="9743573"/>
            <a:ext cx="13030420" cy="87171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6508377" y="2293495"/>
            <a:ext cx="13030420" cy="749128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sz="4400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31346" y="14300363"/>
            <a:ext cx="967753" cy="811304"/>
          </a:xfrm>
          <a:prstGeom prst="rect">
            <a:avLst/>
          </a:prstGeom>
        </p:spPr>
        <p:txBody>
          <a:bodyPr/>
          <a:lstStyle>
            <a:lvl1pPr>
              <a:defRPr sz="3100" b="1">
                <a:solidFill>
                  <a:schemeClr val="tx1">
                    <a:lumMod val="75000"/>
                    <a:lumOff val="2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i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-10306"/>
            <a:ext cx="20318413" cy="15187343"/>
          </a:xfrm>
          <a:prstGeom prst="rect">
            <a:avLst/>
          </a:prstGeom>
          <a:solidFill>
            <a:srgbClr val="EDECE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5" name="Picture 4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965" y="299669"/>
            <a:ext cx="2222500" cy="1562100"/>
          </a:xfrm>
          <a:prstGeom prst="rect">
            <a:avLst/>
          </a:prstGeom>
        </p:spPr>
      </p:pic>
      <p:sp>
        <p:nvSpPr>
          <p:cNvPr id="7" name="Rectangle 49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682851" y="2286820"/>
            <a:ext cx="19081021" cy="103269"/>
          </a:xfrm>
          <a:prstGeom prst="rect">
            <a:avLst/>
          </a:prstGeom>
          <a:solidFill>
            <a:srgbClr val="EA4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ES_trad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31346" y="14300363"/>
            <a:ext cx="967753" cy="811304"/>
          </a:xfrm>
          <a:prstGeom prst="rect">
            <a:avLst/>
          </a:prstGeom>
        </p:spPr>
        <p:txBody>
          <a:bodyPr/>
          <a:lstStyle>
            <a:lvl1pPr>
              <a:defRPr sz="3100" b="1">
                <a:solidFill>
                  <a:schemeClr val="tx1">
                    <a:lumMod val="75000"/>
                    <a:lumOff val="2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83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7" y="3"/>
            <a:ext cx="20348893" cy="15461708"/>
          </a:xfrm>
          <a:prstGeom prst="rect">
            <a:avLst/>
          </a:prstGeom>
        </p:spPr>
      </p:pic>
      <p:sp>
        <p:nvSpPr>
          <p:cNvPr id="13" name="Rectangle 33"/>
          <p:cNvSpPr/>
          <p:nvPr userDrawn="1"/>
        </p:nvSpPr>
        <p:spPr>
          <a:xfrm>
            <a:off x="7249208" y="7689217"/>
            <a:ext cx="5789514" cy="83276"/>
          </a:xfrm>
          <a:prstGeom prst="rect">
            <a:avLst/>
          </a:prstGeom>
          <a:gradFill>
            <a:gsLst>
              <a:gs pos="0">
                <a:srgbClr val="ED4B1C">
                  <a:alpha val="87000"/>
                </a:srgbClr>
              </a:gs>
              <a:gs pos="91000">
                <a:srgbClr val="E7491E">
                  <a:alpha val="87000"/>
                </a:srgbClr>
              </a:gs>
            </a:gsLst>
            <a:lin ang="5400000" scaled="1"/>
          </a:gradFill>
          <a:ln>
            <a:noFill/>
          </a:ln>
          <a:effectLst>
            <a:outerShdw blurRad="50800" dist="508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15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40" y="1582606"/>
            <a:ext cx="4516325" cy="317433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75679"/>
            <a:ext cx="20318413" cy="15187343"/>
          </a:xfrm>
          <a:prstGeom prst="rect">
            <a:avLst/>
          </a:prstGeom>
          <a:solidFill>
            <a:srgbClr val="EDECE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6" y="2295503"/>
            <a:ext cx="18815062" cy="12131910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6" y="478108"/>
            <a:ext cx="19014144" cy="2768601"/>
          </a:xfrm>
          <a:prstGeom prst="rect">
            <a:avLst/>
          </a:prstGeom>
        </p:spPr>
      </p:pic>
      <p:sp>
        <p:nvSpPr>
          <p:cNvPr id="10" name="Rectangle 31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0" y="2439567"/>
            <a:ext cx="18829705" cy="12581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5" y="15167500"/>
            <a:ext cx="20318413" cy="101403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82444" y="14750321"/>
            <a:ext cx="184730" cy="60939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075651" y="12554309"/>
            <a:ext cx="8099974" cy="14600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900" b="1">
                <a:solidFill>
                  <a:srgbClr val="EA4A1A"/>
                </a:solidFill>
                <a:latin typeface="Univia Pro Book" charset="0"/>
                <a:ea typeface="Univia Pro Book" charset="0"/>
                <a:cs typeface="Univia Pro Book" charset="0"/>
              </a:rPr>
              <a:t>Any</a:t>
            </a:r>
            <a:r>
              <a:rPr lang="en-US" sz="8900" b="1" baseline="0">
                <a:solidFill>
                  <a:srgbClr val="EA4A1A"/>
                </a:solidFill>
                <a:latin typeface="Univia Pro Book" charset="0"/>
                <a:ea typeface="Univia Pro Book" charset="0"/>
                <a:cs typeface="Univia Pro Book" charset="0"/>
              </a:rPr>
              <a:t> question?</a:t>
            </a:r>
            <a:endParaRPr lang="en-US" sz="4000" b="1" dirty="0">
              <a:solidFill>
                <a:srgbClr val="EA4A1A"/>
              </a:solidFill>
              <a:latin typeface="Univia Pro Book" charset="0"/>
              <a:ea typeface="Univia Pro Book" charset="0"/>
              <a:cs typeface="Univia Pro Book" charset="0"/>
            </a:endParaRPr>
          </a:p>
        </p:txBody>
      </p:sp>
      <p:pic>
        <p:nvPicPr>
          <p:cNvPr id="19" name="Picture 3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069" y="272774"/>
            <a:ext cx="2222500" cy="15621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75679"/>
            <a:ext cx="20318413" cy="15187343"/>
          </a:xfrm>
          <a:prstGeom prst="rect">
            <a:avLst/>
          </a:prstGeom>
          <a:solidFill>
            <a:srgbClr val="EDECE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9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6" y="478108"/>
            <a:ext cx="19014144" cy="2768601"/>
          </a:xfrm>
          <a:prstGeom prst="rect">
            <a:avLst/>
          </a:prstGeom>
        </p:spPr>
      </p:pic>
      <p:sp>
        <p:nvSpPr>
          <p:cNvPr id="10" name="Rectangle 31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6" y="2472633"/>
            <a:ext cx="18829705" cy="12581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5" y="15167500"/>
            <a:ext cx="20318413" cy="101403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82444" y="14750321"/>
            <a:ext cx="184730" cy="60939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15111664"/>
            <a:ext cx="20318413" cy="130746"/>
          </a:xfrm>
          <a:prstGeom prst="rect">
            <a:avLst/>
          </a:prstGeom>
          <a:solidFill>
            <a:srgbClr val="E94A1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pic>
        <p:nvPicPr>
          <p:cNvPr id="17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378966" y="12260657"/>
            <a:ext cx="216275" cy="462586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531365" y="12413057"/>
            <a:ext cx="216275" cy="4625868"/>
          </a:xfrm>
          <a:prstGeom prst="rect">
            <a:avLst/>
          </a:prstGeom>
        </p:spPr>
      </p:pic>
      <p:pic>
        <p:nvPicPr>
          <p:cNvPr id="20" name="Picture 3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36" y="72054"/>
            <a:ext cx="3023755" cy="212526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5655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6711" cy="15238413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635" y="9909854"/>
            <a:ext cx="228600" cy="4889500"/>
          </a:xfrm>
          <a:prstGeom prst="rect">
            <a:avLst/>
          </a:prstGeom>
        </p:spPr>
      </p:pic>
      <p:sp>
        <p:nvSpPr>
          <p:cNvPr id="12" name="Rectangle 33"/>
          <p:cNvSpPr/>
          <p:nvPr userDrawn="1"/>
        </p:nvSpPr>
        <p:spPr>
          <a:xfrm>
            <a:off x="7298953" y="8140545"/>
            <a:ext cx="5789514" cy="83276"/>
          </a:xfrm>
          <a:prstGeom prst="rect">
            <a:avLst/>
          </a:prstGeom>
          <a:gradFill>
            <a:gsLst>
              <a:gs pos="0">
                <a:srgbClr val="ED4B1C">
                  <a:alpha val="87000"/>
                </a:srgbClr>
              </a:gs>
              <a:gs pos="91000">
                <a:srgbClr val="E7491E">
                  <a:alpha val="87000"/>
                </a:srgbClr>
              </a:gs>
            </a:gsLst>
            <a:lin ang="5400000" scaled="1"/>
          </a:gradFill>
          <a:ln>
            <a:noFill/>
          </a:ln>
          <a:effectLst>
            <a:outerShdw blurRad="50800" dist="508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pic>
        <p:nvPicPr>
          <p:cNvPr id="13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40" y="1582606"/>
            <a:ext cx="4516325" cy="31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4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5015" y="9792092"/>
            <a:ext cx="17270651" cy="3026518"/>
          </a:xfrm>
        </p:spPr>
        <p:txBody>
          <a:bodyPr anchor="t"/>
          <a:lstStyle>
            <a:lvl1pPr algn="l">
              <a:defRPr sz="89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05015" y="6458695"/>
            <a:ext cx="17270651" cy="3333402"/>
          </a:xfrm>
        </p:spPr>
        <p:txBody>
          <a:bodyPr anchor="b"/>
          <a:lstStyle>
            <a:lvl1pPr marL="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101569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3139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4708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6278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07847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09417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10986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12556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3318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15921" y="3555633"/>
            <a:ext cx="8973966" cy="10056648"/>
          </a:xfrm>
        </p:spPr>
        <p:txBody>
          <a:bodyPr/>
          <a:lstStyle>
            <a:lvl1pPr>
              <a:defRPr sz="6200"/>
            </a:lvl1pPr>
            <a:lvl2pPr>
              <a:defRPr sz="5300"/>
            </a:lvl2pPr>
            <a:lvl3pPr>
              <a:defRPr sz="44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328526" y="3555633"/>
            <a:ext cx="8973966" cy="10056648"/>
          </a:xfrm>
        </p:spPr>
        <p:txBody>
          <a:bodyPr/>
          <a:lstStyle>
            <a:lvl1pPr>
              <a:defRPr sz="6200"/>
            </a:lvl1pPr>
            <a:lvl2pPr>
              <a:defRPr sz="5300"/>
            </a:lvl2pPr>
            <a:lvl3pPr>
              <a:defRPr sz="44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082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15921" y="3411007"/>
            <a:ext cx="8977494" cy="1421545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15694" indent="0">
              <a:buNone/>
              <a:defRPr sz="4400" b="1"/>
            </a:lvl2pPr>
            <a:lvl3pPr marL="2031392" indent="0">
              <a:buNone/>
              <a:defRPr sz="4000" b="1"/>
            </a:lvl3pPr>
            <a:lvl4pPr marL="3047086" indent="0">
              <a:buNone/>
              <a:defRPr sz="3600" b="1"/>
            </a:lvl4pPr>
            <a:lvl5pPr marL="4062780" indent="0">
              <a:buNone/>
              <a:defRPr sz="3600" b="1"/>
            </a:lvl5pPr>
            <a:lvl6pPr marL="5078474" indent="0">
              <a:buNone/>
              <a:defRPr sz="3600" b="1"/>
            </a:lvl6pPr>
            <a:lvl7pPr marL="6094173" indent="0">
              <a:buNone/>
              <a:defRPr sz="3600" b="1"/>
            </a:lvl7pPr>
            <a:lvl8pPr marL="7109867" indent="0">
              <a:buNone/>
              <a:defRPr sz="3600" b="1"/>
            </a:lvl8pPr>
            <a:lvl9pPr marL="8125561" indent="0">
              <a:buNone/>
              <a:defRPr sz="3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15921" y="4832552"/>
            <a:ext cx="8977494" cy="8779726"/>
          </a:xfrm>
        </p:spPr>
        <p:txBody>
          <a:bodyPr/>
          <a:lstStyle>
            <a:lvl1pPr>
              <a:defRPr sz="5300"/>
            </a:lvl1pPr>
            <a:lvl2pPr>
              <a:defRPr sz="44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0321477" y="3411007"/>
            <a:ext cx="8981021" cy="1421545"/>
          </a:xfrm>
        </p:spPr>
        <p:txBody>
          <a:bodyPr anchor="b"/>
          <a:lstStyle>
            <a:lvl1pPr marL="0" indent="0">
              <a:buNone/>
              <a:defRPr sz="5300" b="1"/>
            </a:lvl1pPr>
            <a:lvl2pPr marL="1015694" indent="0">
              <a:buNone/>
              <a:defRPr sz="4400" b="1"/>
            </a:lvl2pPr>
            <a:lvl3pPr marL="2031392" indent="0">
              <a:buNone/>
              <a:defRPr sz="4000" b="1"/>
            </a:lvl3pPr>
            <a:lvl4pPr marL="3047086" indent="0">
              <a:buNone/>
              <a:defRPr sz="3600" b="1"/>
            </a:lvl4pPr>
            <a:lvl5pPr marL="4062780" indent="0">
              <a:buNone/>
              <a:defRPr sz="3600" b="1"/>
            </a:lvl5pPr>
            <a:lvl6pPr marL="5078474" indent="0">
              <a:buNone/>
              <a:defRPr sz="3600" b="1"/>
            </a:lvl6pPr>
            <a:lvl7pPr marL="6094173" indent="0">
              <a:buNone/>
              <a:defRPr sz="3600" b="1"/>
            </a:lvl7pPr>
            <a:lvl8pPr marL="7109867" indent="0">
              <a:buNone/>
              <a:defRPr sz="3600" b="1"/>
            </a:lvl8pPr>
            <a:lvl9pPr marL="8125561" indent="0">
              <a:buNone/>
              <a:defRPr sz="3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0321477" y="4832552"/>
            <a:ext cx="8981021" cy="8779726"/>
          </a:xfrm>
        </p:spPr>
        <p:txBody>
          <a:bodyPr/>
          <a:lstStyle>
            <a:lvl1pPr>
              <a:defRPr sz="5300"/>
            </a:lvl1pPr>
            <a:lvl2pPr>
              <a:defRPr sz="44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5408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491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5743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5926" y="606715"/>
            <a:ext cx="6684618" cy="2582064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43935" y="606720"/>
            <a:ext cx="11358557" cy="13005563"/>
          </a:xfrm>
        </p:spPr>
        <p:txBody>
          <a:bodyPr/>
          <a:lstStyle>
            <a:lvl1pPr>
              <a:defRPr sz="7100"/>
            </a:lvl1pPr>
            <a:lvl2pPr>
              <a:defRPr sz="6200"/>
            </a:lvl2pPr>
            <a:lvl3pPr>
              <a:defRPr sz="53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15926" y="3188785"/>
            <a:ext cx="6684618" cy="10423499"/>
          </a:xfrm>
        </p:spPr>
        <p:txBody>
          <a:bodyPr/>
          <a:lstStyle>
            <a:lvl1pPr marL="0" indent="0">
              <a:buNone/>
              <a:defRPr sz="3100"/>
            </a:lvl1pPr>
            <a:lvl2pPr marL="1015694" indent="0">
              <a:buNone/>
              <a:defRPr sz="2700"/>
            </a:lvl2pPr>
            <a:lvl3pPr marL="2031392" indent="0">
              <a:buNone/>
              <a:defRPr sz="2200"/>
            </a:lvl3pPr>
            <a:lvl4pPr marL="3047086" indent="0">
              <a:buNone/>
              <a:defRPr sz="2000"/>
            </a:lvl4pPr>
            <a:lvl5pPr marL="4062780" indent="0">
              <a:buNone/>
              <a:defRPr sz="2000"/>
            </a:lvl5pPr>
            <a:lvl6pPr marL="5078474" indent="0">
              <a:buNone/>
              <a:defRPr sz="2000"/>
            </a:lvl6pPr>
            <a:lvl7pPr marL="6094173" indent="0">
              <a:buNone/>
              <a:defRPr sz="2000"/>
            </a:lvl7pPr>
            <a:lvl8pPr marL="7109867" indent="0">
              <a:buNone/>
              <a:defRPr sz="2000"/>
            </a:lvl8pPr>
            <a:lvl9pPr marL="8125561" indent="0">
              <a:buNone/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450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2551" y="10666889"/>
            <a:ext cx="12191048" cy="1259287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82551" y="1361580"/>
            <a:ext cx="12191048" cy="9143048"/>
          </a:xfrm>
        </p:spPr>
        <p:txBody>
          <a:bodyPr/>
          <a:lstStyle>
            <a:lvl1pPr marL="0" indent="0">
              <a:buNone/>
              <a:defRPr sz="7100"/>
            </a:lvl1pPr>
            <a:lvl2pPr marL="1015694" indent="0">
              <a:buNone/>
              <a:defRPr sz="6200"/>
            </a:lvl2pPr>
            <a:lvl3pPr marL="2031392" indent="0">
              <a:buNone/>
              <a:defRPr sz="5300"/>
            </a:lvl3pPr>
            <a:lvl4pPr marL="3047086" indent="0">
              <a:buNone/>
              <a:defRPr sz="4400"/>
            </a:lvl4pPr>
            <a:lvl5pPr marL="4062780" indent="0">
              <a:buNone/>
              <a:defRPr sz="4400"/>
            </a:lvl5pPr>
            <a:lvl6pPr marL="5078474" indent="0">
              <a:buNone/>
              <a:defRPr sz="4400"/>
            </a:lvl6pPr>
            <a:lvl7pPr marL="6094173" indent="0">
              <a:buNone/>
              <a:defRPr sz="4400"/>
            </a:lvl7pPr>
            <a:lvl8pPr marL="7109867" indent="0">
              <a:buNone/>
              <a:defRPr sz="4400"/>
            </a:lvl8pPr>
            <a:lvl9pPr marL="8125561" indent="0">
              <a:buNone/>
              <a:defRPr sz="44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982551" y="11926176"/>
            <a:ext cx="12191048" cy="1788396"/>
          </a:xfrm>
        </p:spPr>
        <p:txBody>
          <a:bodyPr/>
          <a:lstStyle>
            <a:lvl1pPr marL="0" indent="0">
              <a:buNone/>
              <a:defRPr sz="3100"/>
            </a:lvl1pPr>
            <a:lvl2pPr marL="1015694" indent="0">
              <a:buNone/>
              <a:defRPr sz="2700"/>
            </a:lvl2pPr>
            <a:lvl3pPr marL="2031392" indent="0">
              <a:buNone/>
              <a:defRPr sz="2200"/>
            </a:lvl3pPr>
            <a:lvl4pPr marL="3047086" indent="0">
              <a:buNone/>
              <a:defRPr sz="2000"/>
            </a:lvl4pPr>
            <a:lvl5pPr marL="4062780" indent="0">
              <a:buNone/>
              <a:defRPr sz="2000"/>
            </a:lvl5pPr>
            <a:lvl6pPr marL="5078474" indent="0">
              <a:buNone/>
              <a:defRPr sz="2000"/>
            </a:lvl6pPr>
            <a:lvl7pPr marL="6094173" indent="0">
              <a:buNone/>
              <a:defRPr sz="2000"/>
            </a:lvl7pPr>
            <a:lvl8pPr marL="7109867" indent="0">
              <a:buNone/>
              <a:defRPr sz="2000"/>
            </a:lvl8pPr>
            <a:lvl9pPr marL="8125561" indent="0">
              <a:buNone/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9811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15921" y="610243"/>
            <a:ext cx="18286572" cy="2539736"/>
          </a:xfrm>
          <a:prstGeom prst="rect">
            <a:avLst/>
          </a:prstGeom>
        </p:spPr>
        <p:txBody>
          <a:bodyPr vert="horz" lIns="203140" tIns="101570" rIns="203140" bIns="10157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15921" y="3555633"/>
            <a:ext cx="18286572" cy="10056648"/>
          </a:xfrm>
          <a:prstGeom prst="rect">
            <a:avLst/>
          </a:prstGeom>
        </p:spPr>
        <p:txBody>
          <a:bodyPr vert="horz" lIns="203140" tIns="101570" rIns="203140" bIns="10157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015921" y="14123757"/>
            <a:ext cx="4740963" cy="811304"/>
          </a:xfrm>
          <a:prstGeom prst="rect">
            <a:avLst/>
          </a:prstGeom>
        </p:spPr>
        <p:txBody>
          <a:bodyPr vert="horz" lIns="203140" tIns="101570" rIns="203140" bIns="10157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1C60-B853-EC41-A856-5F2CF5795749}" type="datetimeFigureOut">
              <a:rPr lang="es-ES" smtClean="0"/>
              <a:t>22/11/18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942125" y="14123757"/>
            <a:ext cx="6434164" cy="811304"/>
          </a:xfrm>
          <a:prstGeom prst="rect">
            <a:avLst/>
          </a:prstGeom>
        </p:spPr>
        <p:txBody>
          <a:bodyPr vert="horz" lIns="203140" tIns="101570" rIns="203140" bIns="101570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4561529" y="14123757"/>
            <a:ext cx="4740963" cy="811304"/>
          </a:xfrm>
          <a:prstGeom prst="rect">
            <a:avLst/>
          </a:prstGeom>
        </p:spPr>
        <p:txBody>
          <a:bodyPr vert="horz" lIns="203140" tIns="101570" rIns="203140" bIns="101570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B6649-2204-044B-9584-1C0AE172D1FF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0318413" cy="152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2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0" r:id="rId12"/>
    <p:sldLayoutId id="2147483665" r:id="rId13"/>
    <p:sldLayoutId id="2147483667" r:id="rId14"/>
    <p:sldLayoutId id="2147483663" r:id="rId15"/>
    <p:sldLayoutId id="2147483664" r:id="rId16"/>
    <p:sldLayoutId id="2147483671" r:id="rId17"/>
    <p:sldLayoutId id="2147483674" r:id="rId18"/>
    <p:sldLayoutId id="2147483672" r:id="rId19"/>
    <p:sldLayoutId id="2147483673" r:id="rId20"/>
  </p:sldLayoutIdLst>
  <p:hf hdr="0" ftr="0" dt="0"/>
  <p:txStyles>
    <p:titleStyle>
      <a:lvl1pPr algn="ctr" defTabSz="1015694" rtl="0" eaLnBrk="1" latinLnBrk="0" hangingPunct="1">
        <a:spcBef>
          <a:spcPct val="0"/>
        </a:spcBef>
        <a:buNone/>
        <a:defRPr sz="9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1773" indent="-761773" algn="l" defTabSz="1015694" rtl="0" eaLnBrk="1" latinLnBrk="0" hangingPunct="1">
        <a:spcBef>
          <a:spcPct val="20000"/>
        </a:spcBef>
        <a:buFont typeface="Arial"/>
        <a:buChar char="•"/>
        <a:defRPr sz="7100" kern="1200">
          <a:solidFill>
            <a:schemeClr val="tx1"/>
          </a:solidFill>
          <a:latin typeface="+mn-lt"/>
          <a:ea typeface="+mn-ea"/>
          <a:cs typeface="+mn-cs"/>
        </a:defRPr>
      </a:lvl1pPr>
      <a:lvl2pPr marL="1650506" indent="-634810" algn="l" defTabSz="1015694" rtl="0" eaLnBrk="1" latinLnBrk="0" hangingPunct="1">
        <a:spcBef>
          <a:spcPct val="20000"/>
        </a:spcBef>
        <a:buFont typeface="Arial"/>
        <a:buChar char="–"/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2539239" indent="-507847" algn="l" defTabSz="1015694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3pPr>
      <a:lvl4pPr marL="3554933" indent="-507847" algn="l" defTabSz="1015694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4570627" indent="-507847" algn="l" defTabSz="1015694" rtl="0" eaLnBrk="1" latinLnBrk="0" hangingPunct="1">
        <a:spcBef>
          <a:spcPct val="20000"/>
        </a:spcBef>
        <a:buFont typeface="Arial"/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5586321" indent="-507847" algn="l" defTabSz="1015694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6pPr>
      <a:lvl7pPr marL="6602020" indent="-507847" algn="l" defTabSz="1015694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7pPr>
      <a:lvl8pPr marL="7617714" indent="-507847" algn="l" defTabSz="1015694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8pPr>
      <a:lvl9pPr marL="8633408" indent="-507847" algn="l" defTabSz="1015694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15694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392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47086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62780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78474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094173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09867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25561" algn="l" defTabSz="1015694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sv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31" Type="http://schemas.openxmlformats.org/officeDocument/2006/relationships/image" Target="../media/image53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8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Rectangle 7"/>
          <p:cNvSpPr/>
          <p:nvPr/>
        </p:nvSpPr>
        <p:spPr>
          <a:xfrm>
            <a:off x="443706" y="6218822"/>
            <a:ext cx="19431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8800" b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Desenvolupant un assaig clínic: </a:t>
            </a:r>
          </a:p>
          <a:p>
            <a:pPr algn="r"/>
            <a:r>
              <a:rPr lang="ca-ES" sz="8800" b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 la idea als resultats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B0A4A8B-A340-4840-9720-DDE2C50707BC}"/>
              </a:ext>
            </a:extLst>
          </p:cNvPr>
          <p:cNvSpPr/>
          <p:nvPr/>
        </p:nvSpPr>
        <p:spPr>
          <a:xfrm>
            <a:off x="215106" y="3094622"/>
            <a:ext cx="19431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66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Lluitant contra el càncer de pròstata: </a:t>
            </a:r>
          </a:p>
          <a:p>
            <a:pPr algn="r"/>
            <a:r>
              <a:rPr lang="ca-ES" sz="66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del laboratori al pacient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43AEC01-77D6-3142-A378-54978D3B819E}"/>
              </a:ext>
            </a:extLst>
          </p:cNvPr>
          <p:cNvSpPr/>
          <p:nvPr/>
        </p:nvSpPr>
        <p:spPr>
          <a:xfrm>
            <a:off x="887413" y="10499054"/>
            <a:ext cx="18758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4000" b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Dra. Anna Gibernau, Directora Executiva, MedSIR</a:t>
            </a:r>
          </a:p>
        </p:txBody>
      </p:sp>
    </p:spTree>
    <p:extLst>
      <p:ext uri="{BB962C8B-B14F-4D97-AF65-F5344CB8AC3E}">
        <p14:creationId xmlns:p14="http://schemas.microsoft.com/office/powerpoint/2010/main" val="671770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C91F82-BF8E-334E-A588-F05A3CECCDC3}"/>
              </a:ext>
            </a:extLst>
          </p:cNvPr>
          <p:cNvSpPr txBox="1"/>
          <p:nvPr/>
        </p:nvSpPr>
        <p:spPr>
          <a:xfrm>
            <a:off x="867093" y="3136724"/>
            <a:ext cx="11609387" cy="93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Registre Espanyol Assajos Clínics: </a:t>
            </a:r>
            <a:r>
              <a:rPr lang="ca-E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REec</a:t>
            </a:r>
            <a:endParaRPr lang="ca-E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Informació anual de </a:t>
            </a:r>
            <a:r>
              <a:rPr lang="ca-ES" sz="4400" b="1" dirty="0">
                <a:latin typeface="Arial" panose="020B0604020202020204" pitchFamily="34" charset="0"/>
                <a:cs typeface="Arial" panose="020B0604020202020204" pitchFamily="34" charset="0"/>
              </a:rPr>
              <a:t>seguretat</a:t>
            </a: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 i seguiment de l’assaig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Informar sobre Esdeveniments Adversos -&gt; Greus e Inesperats immediatament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Informe Final de l’Estudi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Obligatorietat de </a:t>
            </a:r>
            <a:r>
              <a:rPr lang="ca-ES" sz="4400" b="1" dirty="0">
                <a:latin typeface="Arial" panose="020B0604020202020204" pitchFamily="34" charset="0"/>
                <a:cs typeface="Arial" panose="020B0604020202020204" pitchFamily="34" charset="0"/>
              </a:rPr>
              <a:t>Publicació de les dades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762000" y="711200"/>
            <a:ext cx="1607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Transparència i accés a la informació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2A63C9-7678-664A-821D-66275161F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480" y="4094241"/>
            <a:ext cx="7538720" cy="80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5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762000" y="711200"/>
            <a:ext cx="1607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 err="1">
                <a:latin typeface="Arial" panose="020B0604020202020204" pitchFamily="34" charset="0"/>
                <a:cs typeface="Arial" panose="020B0604020202020204" pitchFamily="34" charset="0"/>
              </a:rPr>
              <a:t>REec</a:t>
            </a:r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s-ES" sz="6000" b="1" dirty="0">
                <a:solidFill>
                  <a:srgbClr val="0070C0"/>
                </a:solidFill>
              </a:rPr>
              <a:t>https://</a:t>
            </a:r>
            <a:r>
              <a:rPr lang="es-ES" sz="6000" b="1" dirty="0" err="1">
                <a:solidFill>
                  <a:srgbClr val="0070C0"/>
                </a:solidFill>
              </a:rPr>
              <a:t>reec.aemps.es</a:t>
            </a:r>
            <a:endParaRPr lang="es-ES" sz="6000" b="1" dirty="0">
              <a:solidFill>
                <a:srgbClr val="0070C0"/>
              </a:solidFill>
            </a:endParaRPr>
          </a:p>
          <a:p>
            <a:endParaRPr lang="ca-E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 descr="Imagen que contiene captura de pantalla&#10;&#10;&#10;&#10;Descripción generada automáticamente">
            <a:extLst>
              <a:ext uri="{FF2B5EF4-FFF2-40B4-BE49-F238E27FC236}">
                <a16:creationId xmlns:a16="http://schemas.microsoft.com/office/drawing/2014/main" id="{3B153CC8-26F5-6545-8F10-26698E001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13163"/>
            <a:ext cx="14363700" cy="7315200"/>
          </a:xfrm>
          <a:prstGeom prst="rect">
            <a:avLst/>
          </a:prstGeom>
        </p:spPr>
      </p:pic>
      <p:pic>
        <p:nvPicPr>
          <p:cNvPr id="12" name="Imagen 11" descr="Imagen que contiene captura de pantalla&#10;&#10;&#10;&#10;Descripción generada automáticamente">
            <a:extLst>
              <a:ext uri="{FF2B5EF4-FFF2-40B4-BE49-F238E27FC236}">
                <a16:creationId xmlns:a16="http://schemas.microsoft.com/office/drawing/2014/main" id="{46D4680C-728F-B347-B58F-21400BAF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675" y="3921756"/>
            <a:ext cx="14351000" cy="9093200"/>
          </a:xfrm>
          <a:prstGeom prst="rect">
            <a:avLst/>
          </a:prstGeom>
        </p:spPr>
      </p:pic>
      <p:pic>
        <p:nvPicPr>
          <p:cNvPr id="14" name="Imagen 13" descr="Imagen que contiene captura de pantalla&#10;&#10;&#10;&#10;Descripción generada automáticamente">
            <a:extLst>
              <a:ext uri="{FF2B5EF4-FFF2-40B4-BE49-F238E27FC236}">
                <a16:creationId xmlns:a16="http://schemas.microsoft.com/office/drawing/2014/main" id="{5B4D3E27-482E-5840-AC94-98D02624F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126" y="5367501"/>
            <a:ext cx="124015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7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C91F82-BF8E-334E-A588-F05A3CECCDC3}"/>
              </a:ext>
            </a:extLst>
          </p:cNvPr>
          <p:cNvSpPr txBox="1"/>
          <p:nvPr/>
        </p:nvSpPr>
        <p:spPr>
          <a:xfrm>
            <a:off x="1747006" y="3353293"/>
            <a:ext cx="8523554" cy="107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Metges especialistes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Infermeria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Patòlegs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Radiòlegs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Tècnics Laboratori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Farmacèutics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Llicenciats ciències de la salut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Experts </a:t>
            </a:r>
            <a:r>
              <a:rPr lang="ca-ES" sz="4400" dirty="0" err="1">
                <a:latin typeface="Arial" panose="020B0604020202020204" pitchFamily="34" charset="0"/>
                <a:cs typeface="Arial" panose="020B0604020202020204" pitchFamily="34" charset="0"/>
              </a:rPr>
              <a:t>Farmacovigilància</a:t>
            </a:r>
            <a:endParaRPr lang="ca-E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762000" y="711200"/>
            <a:ext cx="1607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Equip multidisciplinari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422FFC-118F-0D4B-9960-CAD3231457F7}"/>
              </a:ext>
            </a:extLst>
          </p:cNvPr>
          <p:cNvSpPr txBox="1"/>
          <p:nvPr/>
        </p:nvSpPr>
        <p:spPr>
          <a:xfrm>
            <a:off x="12578423" y="3584481"/>
            <a:ext cx="8523554" cy="107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Experts </a:t>
            </a:r>
            <a:r>
              <a:rPr lang="ca-ES" sz="4400" dirty="0" err="1">
                <a:latin typeface="Arial" panose="020B0604020202020204" pitchFamily="34" charset="0"/>
                <a:cs typeface="Arial" panose="020B0604020202020204" pitchFamily="34" charset="0"/>
              </a:rPr>
              <a:t>Regulatoris</a:t>
            </a:r>
            <a:endParaRPr lang="ca-E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Administratius 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Estadístics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Informàtics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Programadors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Advocats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Assistents socials</a:t>
            </a:r>
          </a:p>
          <a:p>
            <a:pPr>
              <a:lnSpc>
                <a:spcPct val="200000"/>
              </a:lnSpc>
            </a:pPr>
            <a:r>
              <a:rPr lang="ca-ES" sz="4400" dirty="0">
                <a:latin typeface="Arial" panose="020B0604020202020204" pitchFamily="34" charset="0"/>
                <a:cs typeface="Arial" panose="020B0604020202020204" pitchFamily="34" charset="0"/>
              </a:rPr>
              <a:t>Transportistes</a:t>
            </a:r>
          </a:p>
        </p:txBody>
      </p:sp>
      <p:pic>
        <p:nvPicPr>
          <p:cNvPr id="52" name="Gráfico 51" descr="Cerebro en cabeza">
            <a:extLst>
              <a:ext uri="{FF2B5EF4-FFF2-40B4-BE49-F238E27FC236}">
                <a16:creationId xmlns:a16="http://schemas.microsoft.com/office/drawing/2014/main" id="{F7BB4ADE-14ED-2C42-9C09-385FEC73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220" y="7712966"/>
            <a:ext cx="914400" cy="914400"/>
          </a:xfrm>
          <a:prstGeom prst="rect">
            <a:avLst/>
          </a:prstGeom>
        </p:spPr>
      </p:pic>
      <p:pic>
        <p:nvPicPr>
          <p:cNvPr id="56" name="Gráfico 55" descr="Latido">
            <a:extLst>
              <a:ext uri="{FF2B5EF4-FFF2-40B4-BE49-F238E27FC236}">
                <a16:creationId xmlns:a16="http://schemas.microsoft.com/office/drawing/2014/main" id="{FB6C7BE8-6CED-1846-A634-BB0A966AC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5132039"/>
            <a:ext cx="914400" cy="914400"/>
          </a:xfrm>
          <a:prstGeom prst="rect">
            <a:avLst/>
          </a:prstGeom>
        </p:spPr>
      </p:pic>
      <p:pic>
        <p:nvPicPr>
          <p:cNvPr id="58" name="Gráfico 57" descr="Medicina">
            <a:extLst>
              <a:ext uri="{FF2B5EF4-FFF2-40B4-BE49-F238E27FC236}">
                <a16:creationId xmlns:a16="http://schemas.microsoft.com/office/drawing/2014/main" id="{D4043381-27B4-2A40-A613-53F4D8B1D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569" y="13154775"/>
            <a:ext cx="914400" cy="914400"/>
          </a:xfrm>
          <a:prstGeom prst="rect">
            <a:avLst/>
          </a:prstGeom>
        </p:spPr>
      </p:pic>
      <p:pic>
        <p:nvPicPr>
          <p:cNvPr id="60" name="Gráfico 59" descr="Estetoscopio">
            <a:extLst>
              <a:ext uri="{FF2B5EF4-FFF2-40B4-BE49-F238E27FC236}">
                <a16:creationId xmlns:a16="http://schemas.microsoft.com/office/drawing/2014/main" id="{4D07D940-47A5-1C4F-A806-C14A15D95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275" y="3727560"/>
            <a:ext cx="914400" cy="914400"/>
          </a:xfrm>
          <a:prstGeom prst="rect">
            <a:avLst/>
          </a:prstGeom>
        </p:spPr>
      </p:pic>
      <p:pic>
        <p:nvPicPr>
          <p:cNvPr id="62" name="Gráfico 61" descr="Aguja">
            <a:extLst>
              <a:ext uri="{FF2B5EF4-FFF2-40B4-BE49-F238E27FC236}">
                <a16:creationId xmlns:a16="http://schemas.microsoft.com/office/drawing/2014/main" id="{B5F727CA-D85D-154D-801F-8E3727898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3191" y="9137013"/>
            <a:ext cx="914400" cy="914400"/>
          </a:xfrm>
          <a:prstGeom prst="rect">
            <a:avLst/>
          </a:prstGeom>
        </p:spPr>
      </p:pic>
      <p:pic>
        <p:nvPicPr>
          <p:cNvPr id="64" name="Gráfico 63" descr="Medicina">
            <a:extLst>
              <a:ext uri="{FF2B5EF4-FFF2-40B4-BE49-F238E27FC236}">
                <a16:creationId xmlns:a16="http://schemas.microsoft.com/office/drawing/2014/main" id="{9BDC4C81-6131-D54C-AABF-CA7CF229F4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7899" y="10654821"/>
            <a:ext cx="914400" cy="914400"/>
          </a:xfrm>
          <a:prstGeom prst="rect">
            <a:avLst/>
          </a:prstGeom>
        </p:spPr>
      </p:pic>
      <p:pic>
        <p:nvPicPr>
          <p:cNvPr id="66" name="Gráfico 65" descr="ADN">
            <a:extLst>
              <a:ext uri="{FF2B5EF4-FFF2-40B4-BE49-F238E27FC236}">
                <a16:creationId xmlns:a16="http://schemas.microsoft.com/office/drawing/2014/main" id="{6CC7D633-AA56-0D43-A7FF-3EB71045F7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4469" y="6390423"/>
            <a:ext cx="914400" cy="914400"/>
          </a:xfrm>
          <a:prstGeom prst="rect">
            <a:avLst/>
          </a:prstGeom>
        </p:spPr>
      </p:pic>
      <p:pic>
        <p:nvPicPr>
          <p:cNvPr id="68" name="Gráfico 67" descr="Balanza de la Justicia">
            <a:extLst>
              <a:ext uri="{FF2B5EF4-FFF2-40B4-BE49-F238E27FC236}">
                <a16:creationId xmlns:a16="http://schemas.microsoft.com/office/drawing/2014/main" id="{B52500E4-1456-2D46-B859-2D99264644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45794" y="10723352"/>
            <a:ext cx="914400" cy="914400"/>
          </a:xfrm>
          <a:prstGeom prst="rect">
            <a:avLst/>
          </a:prstGeom>
        </p:spPr>
      </p:pic>
      <p:pic>
        <p:nvPicPr>
          <p:cNvPr id="70" name="Gráfico 69" descr="Intravenoso">
            <a:extLst>
              <a:ext uri="{FF2B5EF4-FFF2-40B4-BE49-F238E27FC236}">
                <a16:creationId xmlns:a16="http://schemas.microsoft.com/office/drawing/2014/main" id="{29972A03-CEB3-E041-972A-2AC3E931F4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6131" y="11782130"/>
            <a:ext cx="914400" cy="914400"/>
          </a:xfrm>
          <a:prstGeom prst="rect">
            <a:avLst/>
          </a:prstGeom>
        </p:spPr>
      </p:pic>
      <p:pic>
        <p:nvPicPr>
          <p:cNvPr id="72" name="Gráfico 71" descr="Banco">
            <a:extLst>
              <a:ext uri="{FF2B5EF4-FFF2-40B4-BE49-F238E27FC236}">
                <a16:creationId xmlns:a16="http://schemas.microsoft.com/office/drawing/2014/main" id="{A8684820-4132-5E49-9FAF-DCFBC67EAA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17982" y="3961611"/>
            <a:ext cx="914400" cy="914400"/>
          </a:xfrm>
          <a:prstGeom prst="rect">
            <a:avLst/>
          </a:prstGeom>
        </p:spPr>
      </p:pic>
      <p:pic>
        <p:nvPicPr>
          <p:cNvPr id="74" name="Gráfico 73" descr="Pizarra">
            <a:extLst>
              <a:ext uri="{FF2B5EF4-FFF2-40B4-BE49-F238E27FC236}">
                <a16:creationId xmlns:a16="http://schemas.microsoft.com/office/drawing/2014/main" id="{30B0DA5E-F425-5D42-9F85-03450A183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42047" y="6776996"/>
            <a:ext cx="914400" cy="914400"/>
          </a:xfrm>
          <a:prstGeom prst="rect">
            <a:avLst/>
          </a:prstGeom>
        </p:spPr>
      </p:pic>
      <p:pic>
        <p:nvPicPr>
          <p:cNvPr id="76" name="Gráfico 75" descr="Libros">
            <a:extLst>
              <a:ext uri="{FF2B5EF4-FFF2-40B4-BE49-F238E27FC236}">
                <a16:creationId xmlns:a16="http://schemas.microsoft.com/office/drawing/2014/main" id="{9A16DC38-4210-C143-83C0-BB64B47E46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314237" y="5453523"/>
            <a:ext cx="914400" cy="914400"/>
          </a:xfrm>
          <a:prstGeom prst="rect">
            <a:avLst/>
          </a:prstGeom>
        </p:spPr>
      </p:pic>
      <p:pic>
        <p:nvPicPr>
          <p:cNvPr id="78" name="Gráfico 77" descr="Libro abierto">
            <a:extLst>
              <a:ext uri="{FF2B5EF4-FFF2-40B4-BE49-F238E27FC236}">
                <a16:creationId xmlns:a16="http://schemas.microsoft.com/office/drawing/2014/main" id="{7C99FD2D-AB89-F34B-9D27-FCF0809A9B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169857" y="8004216"/>
            <a:ext cx="914400" cy="914400"/>
          </a:xfrm>
          <a:prstGeom prst="rect">
            <a:avLst/>
          </a:prstGeom>
        </p:spPr>
      </p:pic>
      <p:pic>
        <p:nvPicPr>
          <p:cNvPr id="80" name="Gráfico 79" descr="Carro">
            <a:extLst>
              <a:ext uri="{FF2B5EF4-FFF2-40B4-BE49-F238E27FC236}">
                <a16:creationId xmlns:a16="http://schemas.microsoft.com/office/drawing/2014/main" id="{E1BE01BF-CDD5-BE48-95F9-26B645573E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242047" y="13129662"/>
            <a:ext cx="914400" cy="914400"/>
          </a:xfrm>
          <a:prstGeom prst="rect">
            <a:avLst/>
          </a:prstGeom>
        </p:spPr>
      </p:pic>
      <p:pic>
        <p:nvPicPr>
          <p:cNvPr id="82" name="Gráfico 81" descr="Equipo">
            <a:extLst>
              <a:ext uri="{FF2B5EF4-FFF2-40B4-BE49-F238E27FC236}">
                <a16:creationId xmlns:a16="http://schemas.microsoft.com/office/drawing/2014/main" id="{04E374AE-85EA-D941-8591-56A73D992D8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193920" y="9375815"/>
            <a:ext cx="914400" cy="914400"/>
          </a:xfrm>
          <a:prstGeom prst="rect">
            <a:avLst/>
          </a:prstGeom>
        </p:spPr>
      </p:pic>
      <p:pic>
        <p:nvPicPr>
          <p:cNvPr id="84" name="Gráfico 83" descr="Globo terrestre, Europa y África">
            <a:extLst>
              <a:ext uri="{FF2B5EF4-FFF2-40B4-BE49-F238E27FC236}">
                <a16:creationId xmlns:a16="http://schemas.microsoft.com/office/drawing/2014/main" id="{3DC51B0F-5457-D347-A602-D9374D2CC90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242047" y="119505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762000" y="711200"/>
            <a:ext cx="1607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Per  i Per 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049818B-607D-7F4F-9B6E-77B368B6C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6" r="16646"/>
          <a:stretch/>
        </p:blipFill>
        <p:spPr>
          <a:xfrm>
            <a:off x="4966214" y="3573892"/>
            <a:ext cx="9671500" cy="967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30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7B687-6249-2B40-AD34-834505F743A9}"/>
              </a:ext>
            </a:extLst>
          </p:cNvPr>
          <p:cNvSpPr txBox="1"/>
          <p:nvPr/>
        </p:nvSpPr>
        <p:spPr>
          <a:xfrm>
            <a:off x="1143000" y="863600"/>
            <a:ext cx="137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L’assaig clínic un món molt regulat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1F373A-8A9A-974D-B4B2-CCCE2EFC9F4A}"/>
              </a:ext>
            </a:extLst>
          </p:cNvPr>
          <p:cNvSpPr txBox="1"/>
          <p:nvPr/>
        </p:nvSpPr>
        <p:spPr>
          <a:xfrm>
            <a:off x="808087" y="2702374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Declaració </a:t>
            </a:r>
            <a:r>
              <a:rPr lang="ca-ES" sz="4000" dirty="0" err="1"/>
              <a:t>Helsinki</a:t>
            </a:r>
            <a:endParaRPr lang="ca-ES" sz="4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4D64A0-0158-024D-B391-4ABF2A96B0D5}"/>
              </a:ext>
            </a:extLst>
          </p:cNvPr>
          <p:cNvSpPr txBox="1"/>
          <p:nvPr/>
        </p:nvSpPr>
        <p:spPr>
          <a:xfrm>
            <a:off x="4419823" y="3876425"/>
            <a:ext cx="647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Bones Pràctiques Clíniques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348727-64DA-8947-80D1-5FF589AFE23A}"/>
              </a:ext>
            </a:extLst>
          </p:cNvPr>
          <p:cNvSpPr txBox="1"/>
          <p:nvPr/>
        </p:nvSpPr>
        <p:spPr>
          <a:xfrm>
            <a:off x="13888843" y="9784313"/>
            <a:ext cx="421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Conveni D’Oviedo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58654B-D61A-9F40-AD1A-76721B5589CA}"/>
              </a:ext>
            </a:extLst>
          </p:cNvPr>
          <p:cNvSpPr txBox="1"/>
          <p:nvPr/>
        </p:nvSpPr>
        <p:spPr>
          <a:xfrm>
            <a:off x="7162395" y="2789740"/>
            <a:ext cx="11516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Reial Decret 1090/2015 </a:t>
            </a:r>
            <a:r>
              <a:rPr lang="ca-ES" sz="4000" dirty="0" err="1"/>
              <a:t>d’assatjos</a:t>
            </a:r>
            <a:r>
              <a:rPr lang="ca-ES" sz="4000" dirty="0"/>
              <a:t> clínics </a:t>
            </a:r>
            <a:r>
              <a:rPr lang="ca-ES" sz="4000" dirty="0" err="1"/>
              <a:t>CEIms</a:t>
            </a:r>
            <a:r>
              <a:rPr lang="ca-ES" sz="4000" dirty="0"/>
              <a:t> i </a:t>
            </a:r>
            <a:r>
              <a:rPr lang="ca-ES" sz="4000" dirty="0" err="1"/>
              <a:t>REec</a:t>
            </a:r>
            <a:endParaRPr lang="ca-ES" sz="4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31A526-6125-4A49-992F-8B2F3DB947EB}"/>
              </a:ext>
            </a:extLst>
          </p:cNvPr>
          <p:cNvSpPr txBox="1"/>
          <p:nvPr/>
        </p:nvSpPr>
        <p:spPr>
          <a:xfrm>
            <a:off x="10159206" y="8691657"/>
            <a:ext cx="647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Bones Pràctiques Producció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AF02B7E-8748-0947-9947-119A6F4D3C79}"/>
              </a:ext>
            </a:extLst>
          </p:cNvPr>
          <p:cNvSpPr txBox="1"/>
          <p:nvPr/>
        </p:nvSpPr>
        <p:spPr>
          <a:xfrm>
            <a:off x="6923494" y="10287038"/>
            <a:ext cx="647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Bones Pràctiques  Laboratori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3C11E1F-6D14-B244-B95E-D0A67960BBCB}"/>
              </a:ext>
            </a:extLst>
          </p:cNvPr>
          <p:cNvSpPr txBox="1"/>
          <p:nvPr/>
        </p:nvSpPr>
        <p:spPr>
          <a:xfrm>
            <a:off x="471136" y="4907042"/>
            <a:ext cx="968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Reglament Europeu Protecció de Dades 2018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6EB5B71-446C-4343-A6C0-4952740C95C8}"/>
              </a:ext>
            </a:extLst>
          </p:cNvPr>
          <p:cNvSpPr txBox="1"/>
          <p:nvPr/>
        </p:nvSpPr>
        <p:spPr>
          <a:xfrm>
            <a:off x="10272712" y="12292741"/>
            <a:ext cx="647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Directiva Europea 2001/20/UE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C85CB32-BF00-1842-9C75-0F3ECFFC83F3}"/>
              </a:ext>
            </a:extLst>
          </p:cNvPr>
          <p:cNvSpPr txBox="1"/>
          <p:nvPr/>
        </p:nvSpPr>
        <p:spPr>
          <a:xfrm>
            <a:off x="1662904" y="6969214"/>
            <a:ext cx="647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Directiva Europea 2005/28/CE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DCD7D17-09B2-C041-BBCE-404197A532F7}"/>
              </a:ext>
            </a:extLst>
          </p:cNvPr>
          <p:cNvSpPr txBox="1"/>
          <p:nvPr/>
        </p:nvSpPr>
        <p:spPr>
          <a:xfrm>
            <a:off x="11623288" y="4260819"/>
            <a:ext cx="6471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Guia Europea 2006 CEIC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0D2918C-31E0-CB4E-8488-26119558EEC4}"/>
              </a:ext>
            </a:extLst>
          </p:cNvPr>
          <p:cNvSpPr txBox="1"/>
          <p:nvPr/>
        </p:nvSpPr>
        <p:spPr>
          <a:xfrm>
            <a:off x="10891247" y="5680183"/>
            <a:ext cx="763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Guia Europea 2010 Harmonització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14723EB-EAA0-494D-B5F7-B1138A68D969}"/>
              </a:ext>
            </a:extLst>
          </p:cNvPr>
          <p:cNvSpPr txBox="1"/>
          <p:nvPr/>
        </p:nvSpPr>
        <p:spPr>
          <a:xfrm>
            <a:off x="8922136" y="13617908"/>
            <a:ext cx="917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Llei 29/2006 Us racional del Medicament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980B9B-FF8F-1F48-AF19-7E526F71FD79}"/>
              </a:ext>
            </a:extLst>
          </p:cNvPr>
          <p:cNvSpPr txBox="1"/>
          <p:nvPr/>
        </p:nvSpPr>
        <p:spPr>
          <a:xfrm>
            <a:off x="808087" y="12729086"/>
            <a:ext cx="7689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Llei 14/2007 Investigació </a:t>
            </a:r>
            <a:r>
              <a:rPr lang="ca-ES" sz="4000" dirty="0" err="1"/>
              <a:t>Biomédica</a:t>
            </a:r>
            <a:endParaRPr lang="ca-ES" sz="4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14FA13F-6048-B54F-89BB-47C9D85F29C4}"/>
              </a:ext>
            </a:extLst>
          </p:cNvPr>
          <p:cNvSpPr txBox="1"/>
          <p:nvPr/>
        </p:nvSpPr>
        <p:spPr>
          <a:xfrm>
            <a:off x="1662904" y="11213134"/>
            <a:ext cx="12154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Reial Decret 1275/201 Medicaments i Productes Sanitaris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9844CD1-852F-3542-8342-3C78AB8FB47B}"/>
              </a:ext>
            </a:extLst>
          </p:cNvPr>
          <p:cNvSpPr txBox="1"/>
          <p:nvPr/>
        </p:nvSpPr>
        <p:spPr>
          <a:xfrm>
            <a:off x="10087825" y="7041372"/>
            <a:ext cx="7459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Reial Decret 1716/2011 </a:t>
            </a:r>
            <a:r>
              <a:rPr lang="ca-ES" sz="4000" dirty="0" err="1"/>
              <a:t>Biobancs</a:t>
            </a:r>
            <a:endParaRPr lang="ca-ES" sz="40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45141DD-ABDC-0348-9EE2-F72E3B262291}"/>
              </a:ext>
            </a:extLst>
          </p:cNvPr>
          <p:cNvSpPr txBox="1"/>
          <p:nvPr/>
        </p:nvSpPr>
        <p:spPr>
          <a:xfrm>
            <a:off x="2475304" y="8012596"/>
            <a:ext cx="8293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Llei 41/2002 Autonomia del Pacient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A8B050-223F-384F-AABD-82D9344B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282" y="162287"/>
            <a:ext cx="3618819" cy="20754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E5C2340B-B56A-E942-AA0D-B34F9F38F866}"/>
              </a:ext>
            </a:extLst>
          </p:cNvPr>
          <p:cNvSpPr txBox="1"/>
          <p:nvPr/>
        </p:nvSpPr>
        <p:spPr>
          <a:xfrm>
            <a:off x="575209" y="9254034"/>
            <a:ext cx="768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/>
              <a:t>Codi </a:t>
            </a:r>
            <a:r>
              <a:rPr lang="ca-ES" sz="4000" dirty="0" err="1"/>
              <a:t>Farmaindustria</a:t>
            </a:r>
            <a:r>
              <a:rPr lang="ca-ES" sz="4000" dirty="0"/>
              <a:t> CT/0003/2008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D70CCB6-FD8B-4A4A-8EF0-4276D254A76A}"/>
              </a:ext>
            </a:extLst>
          </p:cNvPr>
          <p:cNvSpPr txBox="1"/>
          <p:nvPr/>
        </p:nvSpPr>
        <p:spPr>
          <a:xfrm>
            <a:off x="2518980" y="5908829"/>
            <a:ext cx="919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/>
              <a:t>Reglament Europeu nº 536/2014</a:t>
            </a:r>
          </a:p>
        </p:txBody>
      </p:sp>
    </p:spTree>
    <p:extLst>
      <p:ext uri="{BB962C8B-B14F-4D97-AF65-F5344CB8AC3E}">
        <p14:creationId xmlns:p14="http://schemas.microsoft.com/office/powerpoint/2010/main" val="204082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9431346" y="14300363"/>
            <a:ext cx="967753" cy="811304"/>
          </a:xfrm>
        </p:spPr>
        <p:txBody>
          <a:bodyPr/>
          <a:lstStyle/>
          <a:p>
            <a:fld id="{4E8B6649-2204-044B-9584-1C0AE172D1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2E95A6-AAC2-1E4E-BD94-094AAA8B0A9B}"/>
              </a:ext>
            </a:extLst>
          </p:cNvPr>
          <p:cNvSpPr txBox="1"/>
          <p:nvPr/>
        </p:nvSpPr>
        <p:spPr>
          <a:xfrm>
            <a:off x="863600" y="1006475"/>
            <a:ext cx="137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>
                <a:latin typeface="Arial" panose="020B0604020202020204" pitchFamily="34" charset="0"/>
                <a:cs typeface="Arial" panose="020B0604020202020204" pitchFamily="34" charset="0"/>
              </a:rPr>
              <a:t>L’assaig clínic un món molt regulat</a:t>
            </a:r>
            <a:endParaRPr lang="ca-E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87F072-3A03-334E-929A-16653741357F}"/>
              </a:ext>
            </a:extLst>
          </p:cNvPr>
          <p:cNvSpPr txBox="1"/>
          <p:nvPr/>
        </p:nvSpPr>
        <p:spPr>
          <a:xfrm>
            <a:off x="3098800" y="4067105"/>
            <a:ext cx="990917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7200" dirty="0"/>
              <a:t>Per protegir: </a:t>
            </a:r>
          </a:p>
          <a:p>
            <a:endParaRPr lang="ca-ES" sz="7200" dirty="0"/>
          </a:p>
          <a:p>
            <a:r>
              <a:rPr lang="ca-ES" sz="7200" dirty="0"/>
              <a:t>la </a:t>
            </a:r>
            <a:r>
              <a:rPr lang="ca-ES" sz="7200" b="1" dirty="0">
                <a:solidFill>
                  <a:srgbClr val="FF0000"/>
                </a:solidFill>
              </a:rPr>
              <a:t>seguretat</a:t>
            </a:r>
          </a:p>
          <a:p>
            <a:endParaRPr lang="ca-ES" sz="7200" b="1" dirty="0">
              <a:solidFill>
                <a:srgbClr val="FF0000"/>
              </a:solidFill>
            </a:endParaRPr>
          </a:p>
          <a:p>
            <a:r>
              <a:rPr lang="ca-ES" sz="7200" dirty="0"/>
              <a:t>els </a:t>
            </a:r>
            <a:r>
              <a:rPr lang="ca-ES" sz="7200" b="1" dirty="0">
                <a:solidFill>
                  <a:srgbClr val="0070C0"/>
                </a:solidFill>
              </a:rPr>
              <a:t>drets</a:t>
            </a:r>
            <a:r>
              <a:rPr lang="ca-ES" sz="7200" dirty="0"/>
              <a:t> i </a:t>
            </a:r>
          </a:p>
          <a:p>
            <a:endParaRPr lang="ca-ES" sz="7200" dirty="0"/>
          </a:p>
          <a:p>
            <a:r>
              <a:rPr lang="ca-ES" sz="7200" dirty="0"/>
              <a:t>el </a:t>
            </a:r>
            <a:r>
              <a:rPr lang="ca-ES" sz="7200" b="1" dirty="0">
                <a:solidFill>
                  <a:srgbClr val="00B050"/>
                </a:solidFill>
              </a:rPr>
              <a:t>benestar</a:t>
            </a:r>
            <a:r>
              <a:rPr lang="ca-ES" sz="7200" dirty="0"/>
              <a:t> dels pacients</a:t>
            </a:r>
          </a:p>
        </p:txBody>
      </p:sp>
      <p:pic>
        <p:nvPicPr>
          <p:cNvPr id="10" name="Imagen 9" descr="Imagen que contiene persona, cielo, venda, mujer&#10;&#10;&#10;&#10;Descripción generada automáticamente">
            <a:extLst>
              <a:ext uri="{FF2B5EF4-FFF2-40B4-BE49-F238E27FC236}">
                <a16:creationId xmlns:a16="http://schemas.microsoft.com/office/drawing/2014/main" id="{11ACEB8E-F1DA-FE4A-AEBB-50CEDC5C0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530" y="3609791"/>
            <a:ext cx="10998276" cy="71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C91F82-BF8E-334E-A588-F05A3CECCDC3}"/>
              </a:ext>
            </a:extLst>
          </p:cNvPr>
          <p:cNvSpPr txBox="1"/>
          <p:nvPr/>
        </p:nvSpPr>
        <p:spPr>
          <a:xfrm>
            <a:off x="939644" y="2470726"/>
            <a:ext cx="11279378" cy="1394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a-E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CONSENTIMENT INFORMAT 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en tota experimentació en humans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b="1" dirty="0">
                <a:solidFill>
                  <a:schemeClr val="accent3">
                    <a:lumMod val="50000"/>
                  </a:schemeClr>
                </a:solidFill>
              </a:rPr>
              <a:t>Voluntari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/>
              <a:t>Lliure de finalitzar en qualsevol moment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/>
              <a:t>Informar beneficis, riscos i procediments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/>
              <a:t>Poder fer preguntes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/>
              <a:t>Disposició de les dades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/>
              <a:t>Gratuïtat del producte i compensació pels inconvenients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/>
              <a:t>Confirmació d’acord per escrit</a:t>
            </a:r>
          </a:p>
          <a:p>
            <a:pPr>
              <a:lnSpc>
                <a:spcPct val="150000"/>
              </a:lnSpc>
            </a:pPr>
            <a:endParaRPr lang="ca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a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863600" y="1041400"/>
            <a:ext cx="137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Codi de Nuremberg (1948)</a:t>
            </a:r>
          </a:p>
        </p:txBody>
      </p:sp>
      <p:pic>
        <p:nvPicPr>
          <p:cNvPr id="8" name="Imagen 7" descr="Imagen que contiene persona, cielo, hombre, sentado&#10;&#10;&#10;&#10;Descripción generada automáticamente">
            <a:extLst>
              <a:ext uri="{FF2B5EF4-FFF2-40B4-BE49-F238E27FC236}">
                <a16:creationId xmlns:a16="http://schemas.microsoft.com/office/drawing/2014/main" id="{EA27141D-1939-3246-B407-09A031169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275" y="3277224"/>
            <a:ext cx="7792084" cy="4910235"/>
          </a:xfrm>
          <a:prstGeom prst="rect">
            <a:avLst/>
          </a:prstGeom>
        </p:spPr>
      </p:pic>
      <p:pic>
        <p:nvPicPr>
          <p:cNvPr id="10" name="Imagen 9" descr="Imagen que contiene persona, interior, sujetando&#10;&#10;&#10;&#10;Descripción generada automáticamente">
            <a:extLst>
              <a:ext uri="{FF2B5EF4-FFF2-40B4-BE49-F238E27FC236}">
                <a16:creationId xmlns:a16="http://schemas.microsoft.com/office/drawing/2014/main" id="{A452A16C-9018-4B42-99A7-657D9404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275" y="9090023"/>
            <a:ext cx="7792084" cy="510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1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C91F82-BF8E-334E-A588-F05A3CECCDC3}"/>
              </a:ext>
            </a:extLst>
          </p:cNvPr>
          <p:cNvSpPr txBox="1"/>
          <p:nvPr/>
        </p:nvSpPr>
        <p:spPr>
          <a:xfrm>
            <a:off x="992222" y="5893105"/>
            <a:ext cx="18923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Les autoritats sanitàries implementen:</a:t>
            </a:r>
          </a:p>
          <a:p>
            <a:pPr marL="685800" indent="-685800">
              <a:lnSpc>
                <a:spcPct val="200000"/>
              </a:lnSpc>
              <a:buFont typeface="Wingdings" pitchFamily="2" charset="2"/>
              <a:buChar char="ü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Proves amb animals per veure si el fàrmac creua la placenta</a:t>
            </a:r>
          </a:p>
          <a:p>
            <a:pPr marL="685800" indent="-685800">
              <a:lnSpc>
                <a:spcPct val="200000"/>
              </a:lnSpc>
              <a:buFont typeface="Wingdings" pitchFamily="2" charset="2"/>
              <a:buChar char="ü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Augmenten el poder en la revisió d’aprovacions de nous fàrmacs</a:t>
            </a:r>
          </a:p>
          <a:p>
            <a:pPr marL="685800" indent="-685800">
              <a:lnSpc>
                <a:spcPct val="200000"/>
              </a:lnSpc>
              <a:buFont typeface="Wingdings" pitchFamily="2" charset="2"/>
              <a:buChar char="ü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Seguiment de </a:t>
            </a:r>
            <a:r>
              <a:rPr lang="ca-ES" sz="4800" dirty="0" err="1">
                <a:latin typeface="Arial" panose="020B0604020202020204" pitchFamily="34" charset="0"/>
                <a:cs typeface="Arial" panose="020B0604020202020204" pitchFamily="34" charset="0"/>
              </a:rPr>
              <a:t>farmacovigilància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 dels medicaments comercialitzats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863600" y="1041400"/>
            <a:ext cx="137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Tragèdia de la Talidomida (1956)</a:t>
            </a:r>
          </a:p>
        </p:txBody>
      </p:sp>
      <p:sp>
        <p:nvSpPr>
          <p:cNvPr id="6" name="Señal de prohibido 5">
            <a:extLst>
              <a:ext uri="{FF2B5EF4-FFF2-40B4-BE49-F238E27FC236}">
                <a16:creationId xmlns:a16="http://schemas.microsoft.com/office/drawing/2014/main" id="{B86F487A-3595-2841-B60A-33909460AC17}"/>
              </a:ext>
            </a:extLst>
          </p:cNvPr>
          <p:cNvSpPr/>
          <p:nvPr/>
        </p:nvSpPr>
        <p:spPr>
          <a:xfrm>
            <a:off x="12915900" y="2462857"/>
            <a:ext cx="5543550" cy="5426153"/>
          </a:xfrm>
          <a:prstGeom prst="noSmoking">
            <a:avLst/>
          </a:prstGeom>
          <a:solidFill>
            <a:srgbClr val="FF0000"/>
          </a:solidFill>
          <a:ln>
            <a:solidFill>
              <a:srgbClr val="E755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88CAA42-43F8-414F-AF7F-D820AE8E0A27}"/>
              </a:ext>
            </a:extLst>
          </p:cNvPr>
          <p:cNvSpPr txBox="1"/>
          <p:nvPr/>
        </p:nvSpPr>
        <p:spPr>
          <a:xfrm>
            <a:off x="13601698" y="3744773"/>
            <a:ext cx="5229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/>
              <a:t>1250 metges implicats</a:t>
            </a:r>
          </a:p>
          <a:p>
            <a:r>
              <a:rPr lang="ca-ES" sz="3600" dirty="0"/>
              <a:t>2,5 comprimits distribuïts</a:t>
            </a:r>
          </a:p>
          <a:p>
            <a:r>
              <a:rPr lang="ca-ES" sz="3600" dirty="0"/>
              <a:t>200.000 pacients</a:t>
            </a:r>
          </a:p>
          <a:p>
            <a:r>
              <a:rPr lang="ca-ES" sz="3600" dirty="0"/>
              <a:t>10.000 nadons amb malformacions</a:t>
            </a:r>
          </a:p>
        </p:txBody>
      </p:sp>
    </p:spTree>
    <p:extLst>
      <p:ext uri="{BB962C8B-B14F-4D97-AF65-F5344CB8AC3E}">
        <p14:creationId xmlns:p14="http://schemas.microsoft.com/office/powerpoint/2010/main" val="7385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C91F82-BF8E-334E-A588-F05A3CECCDC3}"/>
              </a:ext>
            </a:extLst>
          </p:cNvPr>
          <p:cNvSpPr txBox="1"/>
          <p:nvPr/>
        </p:nvSpPr>
        <p:spPr>
          <a:xfrm>
            <a:off x="895351" y="3003791"/>
            <a:ext cx="20197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a-ES" sz="6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Comitè Ètic Independent 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per autoritzar l’assaig</a:t>
            </a:r>
          </a:p>
          <a:p>
            <a:pPr lvl="1">
              <a:lnSpc>
                <a:spcPct val="150000"/>
              </a:lnSpc>
            </a:pPr>
            <a:endParaRPr lang="ca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863600" y="1041400"/>
            <a:ext cx="137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Declaració de </a:t>
            </a:r>
            <a:r>
              <a:rPr lang="ca-ES" sz="6000" noProof="1">
                <a:latin typeface="Arial" panose="020B0604020202020204" pitchFamily="34" charset="0"/>
                <a:cs typeface="Arial" panose="020B0604020202020204" pitchFamily="34" charset="0"/>
              </a:rPr>
              <a:t>Helsink</a:t>
            </a:r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i (1964)</a:t>
            </a:r>
          </a:p>
        </p:txBody>
      </p:sp>
      <p:pic>
        <p:nvPicPr>
          <p:cNvPr id="12" name="Imagen 11" descr="CEI Hospital Universitary Germans Trias i Pujol">
            <a:extLst>
              <a:ext uri="{FF2B5EF4-FFF2-40B4-BE49-F238E27FC236}">
                <a16:creationId xmlns:a16="http://schemas.microsoft.com/office/drawing/2014/main" id="{F9BF36E0-C5E0-2E46-97C6-0E920C080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1" y="5454670"/>
            <a:ext cx="7815512" cy="560665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F487FE9-B7DF-1845-98FF-76FB12B11388}"/>
              </a:ext>
            </a:extLst>
          </p:cNvPr>
          <p:cNvSpPr txBox="1"/>
          <p:nvPr/>
        </p:nvSpPr>
        <p:spPr>
          <a:xfrm>
            <a:off x="9736137" y="4277313"/>
            <a:ext cx="9686925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La seguretat i benestar del individu està per damunt de la </a:t>
            </a:r>
            <a:r>
              <a:rPr lang="ca-ES" sz="4800" dirty="0" err="1">
                <a:latin typeface="Arial" panose="020B0604020202020204" pitchFamily="34" charset="0"/>
                <a:cs typeface="Arial" panose="020B0604020202020204" pitchFamily="34" charset="0"/>
              </a:rPr>
              <a:t>col.lectivitat</a:t>
            </a:r>
            <a:endParaRPr lang="ca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Finalitzar l’assaig tant aviat que els resultats siguin concloents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Al finalitzat l’assaig els pacients han de rebre el millor tractament identificat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Placebo?</a:t>
            </a:r>
          </a:p>
          <a:p>
            <a:pPr>
              <a:lnSpc>
                <a:spcPct val="150000"/>
              </a:lnSpc>
            </a:pPr>
            <a:endParaRPr lang="ca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600" dirty="0"/>
          </a:p>
        </p:txBody>
      </p:sp>
    </p:spTree>
    <p:extLst>
      <p:ext uri="{BB962C8B-B14F-4D97-AF65-F5344CB8AC3E}">
        <p14:creationId xmlns:p14="http://schemas.microsoft.com/office/powerpoint/2010/main" val="8526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C91F82-BF8E-334E-A588-F05A3CECCDC3}"/>
              </a:ext>
            </a:extLst>
          </p:cNvPr>
          <p:cNvSpPr txBox="1"/>
          <p:nvPr/>
        </p:nvSpPr>
        <p:spPr>
          <a:xfrm>
            <a:off x="863600" y="3418056"/>
            <a:ext cx="10263982" cy="1020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Guia ètica 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i qualitat científica, pel disseny, realització, registre i presentació d'informes, per garantir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Seguretat,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Drets</a:t>
            </a:r>
            <a:r>
              <a:rPr lang="ca-ES" sz="5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5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Benestar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 dels pacients/subjectes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I les </a:t>
            </a:r>
            <a:r>
              <a:rPr lang="ca-ES" sz="54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 obtingudes siguin </a:t>
            </a:r>
          </a:p>
          <a:p>
            <a:pPr>
              <a:lnSpc>
                <a:spcPct val="150000"/>
              </a:lnSpc>
            </a:pPr>
            <a:r>
              <a:rPr lang="ca-ES" sz="54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precises i creïbles</a:t>
            </a:r>
          </a:p>
          <a:p>
            <a:endParaRPr lang="ca-ES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863600" y="1041400"/>
            <a:ext cx="137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Bones Pràctiques Clíniques</a:t>
            </a:r>
          </a:p>
        </p:txBody>
      </p:sp>
      <p:pic>
        <p:nvPicPr>
          <p:cNvPr id="5" name="Imagen 4" descr="Imagen que contiene persona&#10;&#10;&#10;&#10;Descripción generada automáticamente">
            <a:extLst>
              <a:ext uri="{FF2B5EF4-FFF2-40B4-BE49-F238E27FC236}">
                <a16:creationId xmlns:a16="http://schemas.microsoft.com/office/drawing/2014/main" id="{F7117795-E0E3-6340-AF46-22253C8F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343" y="3594394"/>
            <a:ext cx="9225756" cy="98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5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C91F82-BF8E-334E-A588-F05A3CECCDC3}"/>
              </a:ext>
            </a:extLst>
          </p:cNvPr>
          <p:cNvSpPr txBox="1"/>
          <p:nvPr/>
        </p:nvSpPr>
        <p:spPr>
          <a:xfrm>
            <a:off x="697706" y="2844799"/>
            <a:ext cx="18923000" cy="1283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a-ES" sz="4800" dirty="0" err="1">
                <a:latin typeface="Arial" panose="020B0604020202020204" pitchFamily="34" charset="0"/>
                <a:cs typeface="Arial" panose="020B0604020202020204" pitchFamily="34" charset="0"/>
              </a:rPr>
              <a:t>CEIm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 juntament amb les Autoritats </a:t>
            </a:r>
            <a:r>
              <a:rPr lang="ca-ES" sz="4800" dirty="0" err="1">
                <a:latin typeface="Arial" panose="020B0604020202020204" pitchFamily="34" charset="0"/>
                <a:cs typeface="Arial" panose="020B0604020202020204" pitchFamily="34" charset="0"/>
              </a:rPr>
              <a:t>Sanitaries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 , vetllen per la</a:t>
            </a:r>
          </a:p>
          <a:p>
            <a:pPr>
              <a:lnSpc>
                <a:spcPct val="150000"/>
              </a:lnSpc>
            </a:pPr>
            <a:r>
              <a:rPr lang="ca-E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Seguretat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, els </a:t>
            </a:r>
            <a:r>
              <a:rPr lang="ca-E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Drets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 i el </a:t>
            </a:r>
            <a:r>
              <a:rPr lang="ca-E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Benestar</a:t>
            </a: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 dels pacients i voluntaris sans, </a:t>
            </a:r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avaluant: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Protocol de l’assaig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Informació sobre seguretat i eficàcia del producte en recerca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Informació al Pacient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Compensacions econòmiques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Idoneïtat del investigador i del centre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dirty="0">
                <a:latin typeface="Arial" panose="020B0604020202020204" pitchFamily="34" charset="0"/>
                <a:cs typeface="Arial" panose="020B0604020202020204" pitchFamily="34" charset="0"/>
              </a:rPr>
              <a:t>Fabricació del medicament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Assegurança de Responsabilitat Civil</a:t>
            </a:r>
          </a:p>
          <a:p>
            <a:pPr>
              <a:lnSpc>
                <a:spcPct val="150000"/>
              </a:lnSpc>
            </a:pPr>
            <a:endParaRPr lang="ca-E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762000" y="711200"/>
            <a:ext cx="1607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Comitè Ètic Investigació Medicaments (</a:t>
            </a:r>
            <a:r>
              <a:rPr lang="ca-ES" sz="6000" dirty="0" err="1">
                <a:latin typeface="Arial" panose="020B0604020202020204" pitchFamily="34" charset="0"/>
                <a:cs typeface="Arial" panose="020B0604020202020204" pitchFamily="34" charset="0"/>
              </a:rPr>
              <a:t>CEIm</a:t>
            </a:r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DDD8F6-BAEC-A144-8C02-B5060F9EA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836" y="854230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6649-2204-044B-9584-1C0AE172D1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738555-1483-7149-A240-C705F37B70D4}"/>
              </a:ext>
            </a:extLst>
          </p:cNvPr>
          <p:cNvSpPr txBox="1"/>
          <p:nvPr/>
        </p:nvSpPr>
        <p:spPr>
          <a:xfrm>
            <a:off x="733425" y="254000"/>
            <a:ext cx="15954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0" dirty="0">
                <a:latin typeface="Arial" panose="020B0604020202020204" pitchFamily="34" charset="0"/>
                <a:cs typeface="Arial" panose="020B0604020202020204" pitchFamily="34" charset="0"/>
              </a:rPr>
              <a:t>Agència Espanyola Medicaments i Productes Sanitaris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8EF423-8A0E-4C4E-A11C-3E0916C2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742" y="2755847"/>
            <a:ext cx="17972928" cy="119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8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474</Words>
  <Application>Microsoft Macintosh PowerPoint</Application>
  <PresentationFormat>Personalizado</PresentationFormat>
  <Paragraphs>113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Corbel</vt:lpstr>
      <vt:lpstr>Helvetica Neue</vt:lpstr>
      <vt:lpstr>Univia Pro Book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Anna Gibernau</dc:creator>
  <cp:lastModifiedBy>Anna Gibernau</cp:lastModifiedBy>
  <cp:revision>6</cp:revision>
  <dcterms:created xsi:type="dcterms:W3CDTF">2018-11-22T22:44:03Z</dcterms:created>
  <dcterms:modified xsi:type="dcterms:W3CDTF">2018-11-22T23:24:14Z</dcterms:modified>
</cp:coreProperties>
</file>